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CD3BF91-5671-4CFA-9F09-B02BC899F769}"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387609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CD3BF91-5671-4CFA-9F09-B02BC899F769}"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88937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CD3BF91-5671-4CFA-9F09-B02BC899F769}"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102444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CD3BF91-5671-4CFA-9F09-B02BC899F769}"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385289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D3BF91-5671-4CFA-9F09-B02BC899F769}" type="datetimeFigureOut">
              <a:rPr lang="en-GB" smtClean="0"/>
              <a:t>15/01/2024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141433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CD3BF91-5671-4CFA-9F09-B02BC899F769}" type="datetimeFigureOut">
              <a:rPr lang="en-GB" smtClean="0"/>
              <a:t>15/01/2024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970908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CD3BF91-5671-4CFA-9F09-B02BC899F769}" type="datetimeFigureOut">
              <a:rPr lang="en-GB" smtClean="0"/>
              <a:t>15/01/2024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314339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CD3BF91-5671-4CFA-9F09-B02BC899F769}" type="datetimeFigureOut">
              <a:rPr lang="en-GB" smtClean="0"/>
              <a:t>15/01/2024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39448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3BF91-5671-4CFA-9F09-B02BC899F769}" type="datetimeFigureOut">
              <a:rPr lang="en-GB" smtClean="0"/>
              <a:t>15/01/2024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1576217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D3BF91-5671-4CFA-9F09-B02BC899F769}" type="datetimeFigureOut">
              <a:rPr lang="en-GB" smtClean="0"/>
              <a:t>15/01/2024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350663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D3BF91-5671-4CFA-9F09-B02BC899F769}" type="datetimeFigureOut">
              <a:rPr lang="en-GB" smtClean="0"/>
              <a:t>15/01/2024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AB977E-1064-43F2-8FE0-02DF70E68DC9}" type="slidenum">
              <a:rPr lang="en-GB" smtClean="0"/>
              <a:t>‹#›</a:t>
            </a:fld>
            <a:endParaRPr lang="en-GB"/>
          </a:p>
        </p:txBody>
      </p:sp>
    </p:spTree>
    <p:extLst>
      <p:ext uri="{BB962C8B-B14F-4D97-AF65-F5344CB8AC3E}">
        <p14:creationId xmlns:p14="http://schemas.microsoft.com/office/powerpoint/2010/main" val="257081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3BF91-5671-4CFA-9F09-B02BC899F769}" type="datetimeFigureOut">
              <a:rPr lang="en-GB" smtClean="0"/>
              <a:t>15/01/2024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B977E-1064-43F2-8FE0-02DF70E68DC9}" type="slidenum">
              <a:rPr lang="en-GB" smtClean="0"/>
              <a:t>‹#›</a:t>
            </a:fld>
            <a:endParaRPr lang="en-GB"/>
          </a:p>
        </p:txBody>
      </p:sp>
    </p:spTree>
    <p:extLst>
      <p:ext uri="{BB962C8B-B14F-4D97-AF65-F5344CB8AC3E}">
        <p14:creationId xmlns:p14="http://schemas.microsoft.com/office/powerpoint/2010/main" val="2897427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rukscotlandcentre.ac.uk/training/tracc-programme-for-clinicians" TargetMode="External"/><Relationship Id="rId3" Type="http://schemas.openxmlformats.org/officeDocument/2006/relationships/hyperlink" Target="mailto:traccadminedinburgh@mlist.is.ed.ac.uk" TargetMode="External"/><Relationship Id="rId7" Type="http://schemas.openxmlformats.org/officeDocument/2006/relationships/hyperlink" Target="https://www.ed.ac.uk/cancer-centre/graduate-research-and-training/tracc-programme-for-clinicians/tracc-programme-mb-phd"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richard.h.wilson@glasgow.ac.uk"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196" y="1291568"/>
            <a:ext cx="6642100" cy="52322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2060"/>
                </a:solidFill>
                <a:effectLst/>
                <a:uLnTx/>
                <a:uFillTx/>
              </a:rPr>
              <a:t>MB PhD (and BDS PhD) OPPORTUNITY 2024</a:t>
            </a:r>
            <a:endParaRPr kumimoji="0" lang="en-GB" sz="2800" b="1" i="0" u="none" strike="noStrike" kern="0" cap="none" spc="0" normalizeH="0" baseline="0" noProof="0">
              <a:ln>
                <a:noFill/>
              </a:ln>
              <a:solidFill>
                <a:srgbClr val="002060"/>
              </a:solidFill>
              <a:effectLst/>
              <a:uLnTx/>
              <a:uFillTx/>
            </a:endParaRPr>
          </a:p>
        </p:txBody>
      </p:sp>
      <p:pic>
        <p:nvPicPr>
          <p:cNvPr id="5" name="Picture 4"/>
          <p:cNvPicPr>
            <a:picLocks noChangeAspect="1"/>
          </p:cNvPicPr>
          <p:nvPr/>
        </p:nvPicPr>
        <p:blipFill>
          <a:blip r:embed="rId2"/>
          <a:stretch>
            <a:fillRect/>
          </a:stretch>
        </p:blipFill>
        <p:spPr>
          <a:xfrm>
            <a:off x="5248716" y="647989"/>
            <a:ext cx="1652280" cy="543960"/>
          </a:xfrm>
          <a:prstGeom prst="rect">
            <a:avLst/>
          </a:prstGeom>
        </p:spPr>
      </p:pic>
      <p:sp>
        <p:nvSpPr>
          <p:cNvPr id="7" name="TextBox 6"/>
          <p:cNvSpPr txBox="1"/>
          <p:nvPr/>
        </p:nvSpPr>
        <p:spPr>
          <a:xfrm>
            <a:off x="330897" y="1830803"/>
            <a:ext cx="6699549" cy="1754326"/>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rPr>
              <a:t>In 2024, we expect to have up to 4 funded PhD positions available for highly motivated University of Edinburgh or University of Glasgow MBChB students on completion of their intercalated BMedSci.</a:t>
            </a:r>
            <a:endParaRPr kumimoji="0" lang="en-GB" sz="1200" b="0" i="0" u="none" strike="noStrike" kern="0" cap="none" spc="0" normalizeH="0" baseline="0" noProof="0">
              <a:ln>
                <a:noFill/>
              </a:ln>
              <a:solidFill>
                <a:prstClr val="black"/>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rPr>
              <a:t> </a:t>
            </a:r>
            <a:endParaRPr kumimoji="0" lang="en-GB" sz="1200" b="0" i="0" u="none" strike="noStrike" kern="0" cap="none" spc="0" normalizeH="0" baseline="0" noProof="0">
              <a:ln>
                <a:noFill/>
              </a:ln>
              <a:solidFill>
                <a:prstClr val="black"/>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rPr>
              <a:t>The CRUK TRACC programme has been designed to help develop the future leaders in </a:t>
            </a:r>
            <a:r>
              <a:rPr lang="en-US" sz="1200" b="1" kern="0">
                <a:solidFill>
                  <a:prstClr val="black"/>
                </a:solidFill>
              </a:rPr>
              <a:t>cancer</a:t>
            </a:r>
            <a:r>
              <a:rPr kumimoji="0" lang="en-US" sz="1200" b="1" i="0" u="none" strike="noStrike" kern="0" cap="none" spc="0" normalizeH="0" baseline="0" noProof="0">
                <a:ln>
                  <a:noFill/>
                </a:ln>
                <a:solidFill>
                  <a:prstClr val="black"/>
                </a:solidFill>
                <a:effectLst/>
                <a:uLnTx/>
                <a:uFillTx/>
              </a:rPr>
              <a:t> research</a:t>
            </a:r>
            <a:r>
              <a:rPr kumimoji="0" lang="en-US" sz="1200" b="0" i="0" u="none" strike="noStrike" kern="0" cap="none" spc="0" normalizeH="0" baseline="0" noProof="0">
                <a:ln>
                  <a:noFill/>
                </a:ln>
                <a:solidFill>
                  <a:prstClr val="black"/>
                </a:solidFill>
                <a:effectLst/>
                <a:uLnTx/>
                <a:uFillTx/>
              </a:rPr>
              <a:t> by providing an early route to an academic career for highly promising students. Successful candidates will be closely mentored by senior academic staff, will be placed into top research laboratories of their choice (in Edinburgh or Glasgow and across both Universities) and will complete a 3-year PhD before returning to the fourth year of their MBChB course. A full stipend and generous research consumables package (including funds ringfenced for personal development) will be provided.</a:t>
            </a:r>
            <a:endParaRPr kumimoji="0" lang="en-GB" sz="1200" b="0" i="0" u="none" strike="noStrike" kern="0" cap="none" spc="0" normalizeH="0" baseline="0" noProof="0">
              <a:ln>
                <a:noFill/>
              </a:ln>
              <a:solidFill>
                <a:prstClr val="black"/>
              </a:solidFill>
              <a:effectLst/>
              <a:uLnTx/>
              <a:uFillTx/>
            </a:endParaRPr>
          </a:p>
        </p:txBody>
      </p:sp>
      <p:sp>
        <p:nvSpPr>
          <p:cNvPr id="8" name="TextBox 7"/>
          <p:cNvSpPr txBox="1"/>
          <p:nvPr/>
        </p:nvSpPr>
        <p:spPr>
          <a:xfrm>
            <a:off x="330897" y="3561338"/>
            <a:ext cx="6642399" cy="92333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7030A0"/>
                </a:solidFill>
                <a:effectLst/>
                <a:uLnTx/>
                <a:uFillTx/>
              </a:rPr>
              <a:t>Who is eligible to apply?</a:t>
            </a:r>
            <a:r>
              <a:rPr kumimoji="0" lang="en-US" sz="1800" b="1" i="0" u="none" strike="noStrike" kern="0" cap="none" spc="0" normalizeH="0" baseline="0" noProof="0">
                <a:ln>
                  <a:noFill/>
                </a:ln>
                <a:solidFill>
                  <a:prstClr val="black"/>
                </a:solidFill>
                <a:effectLst/>
                <a:uLnTx/>
                <a:uFillTx/>
              </a:rPr>
              <a:t> </a:t>
            </a:r>
            <a:r>
              <a:rPr kumimoji="0" lang="en-US" sz="1200" b="0" i="0" u="none" strike="noStrike" kern="0" cap="none" spc="0" normalizeH="0" baseline="0" noProof="0">
                <a:ln>
                  <a:noFill/>
                </a:ln>
                <a:solidFill>
                  <a:prstClr val="black"/>
                </a:solidFill>
                <a:effectLst/>
                <a:uLnTx/>
                <a:uFillTx/>
              </a:rPr>
              <a:t>(i) MBChB students from either University currently in their intercalated BMedSci year (2023-2024); (ii) postgraduate students currently in 2</a:t>
            </a:r>
            <a:r>
              <a:rPr kumimoji="0" lang="en-US" sz="1200" b="0" i="0" u="none" strike="noStrike" kern="0" cap="none" spc="0" normalizeH="0" baseline="30000" noProof="0">
                <a:ln>
                  <a:noFill/>
                </a:ln>
                <a:solidFill>
                  <a:prstClr val="black"/>
                </a:solidFill>
                <a:effectLst/>
                <a:uLnTx/>
                <a:uFillTx/>
              </a:rPr>
              <a:t>nd</a:t>
            </a:r>
            <a:r>
              <a:rPr kumimoji="0" lang="en-US" sz="1200" b="0" i="0" u="none" strike="noStrike" kern="0" cap="none" spc="0" normalizeH="0" baseline="0" noProof="0">
                <a:ln>
                  <a:noFill/>
                </a:ln>
                <a:solidFill>
                  <a:prstClr val="black"/>
                </a:solidFill>
                <a:effectLst/>
                <a:uLnTx/>
                <a:uFillTx/>
              </a:rPr>
              <a:t> year (Edinburgh) or 3</a:t>
            </a:r>
            <a:r>
              <a:rPr kumimoji="0" lang="en-US" sz="1200" b="0" i="0" u="none" strike="noStrike" kern="0" cap="none" spc="0" normalizeH="0" baseline="30000" noProof="0">
                <a:ln>
                  <a:noFill/>
                </a:ln>
                <a:solidFill>
                  <a:prstClr val="black"/>
                </a:solidFill>
                <a:effectLst/>
                <a:uLnTx/>
                <a:uFillTx/>
              </a:rPr>
              <a:t>rd</a:t>
            </a:r>
            <a:r>
              <a:rPr kumimoji="0" lang="en-US" sz="1200" b="0" i="0" u="none" strike="noStrike" kern="0" cap="none" spc="0" normalizeH="0" baseline="0" noProof="0">
                <a:ln>
                  <a:noFill/>
                </a:ln>
                <a:solidFill>
                  <a:prstClr val="black"/>
                </a:solidFill>
                <a:effectLst/>
                <a:uLnTx/>
                <a:uFillTx/>
              </a:rPr>
              <a:t> year (Glasgow) who previously graduated with a BSc; and (iii) Glasgow BDS students currently in their intercalated BMedSci year or who previously graduated with a BSc</a:t>
            </a:r>
            <a:endParaRPr kumimoji="0" lang="en-GB" sz="1200" b="0" i="0" u="none" strike="noStrike" kern="0" cap="none" spc="0" normalizeH="0" baseline="0" noProof="0">
              <a:ln>
                <a:noFill/>
              </a:ln>
              <a:solidFill>
                <a:prstClr val="black"/>
              </a:solidFill>
              <a:effectLst/>
              <a:uLnTx/>
              <a:uFillTx/>
            </a:endParaRPr>
          </a:p>
        </p:txBody>
      </p:sp>
      <p:sp>
        <p:nvSpPr>
          <p:cNvPr id="9" name="TextBox 8"/>
          <p:cNvSpPr txBox="1"/>
          <p:nvPr/>
        </p:nvSpPr>
        <p:spPr>
          <a:xfrm>
            <a:off x="330896" y="4484668"/>
            <a:ext cx="6509321" cy="369332"/>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7030A0"/>
                </a:solidFill>
                <a:effectLst/>
                <a:uLnTx/>
                <a:uFillTx/>
              </a:rPr>
              <a:t>Key contacts:</a:t>
            </a:r>
            <a:r>
              <a:rPr kumimoji="0" lang="en-US" sz="1800" b="1" i="0" u="none" strike="noStrike" kern="0" cap="none" spc="0" normalizeH="0" baseline="0" noProof="0">
                <a:ln>
                  <a:noFill/>
                </a:ln>
                <a:solidFill>
                  <a:prstClr val="black"/>
                </a:solidFill>
                <a:effectLst/>
                <a:uLnTx/>
                <a:uFillTx/>
              </a:rPr>
              <a:t> </a:t>
            </a:r>
            <a:r>
              <a:rPr kumimoji="0" lang="en-US" sz="1200" b="0" i="0" u="none" strike="noStrike" kern="0" cap="none" spc="0" normalizeH="0" baseline="0" noProof="0">
                <a:ln>
                  <a:noFill/>
                </a:ln>
                <a:solidFill>
                  <a:prstClr val="black"/>
                </a:solidFill>
                <a:effectLst/>
                <a:uLnTx/>
                <a:uFillTx/>
              </a:rPr>
              <a:t>For friendly informal advice or to express interest please contact:</a:t>
            </a:r>
            <a:endParaRPr kumimoji="0" lang="en-GB" sz="1200" b="0" i="0" u="none" strike="noStrike" kern="0" cap="none" spc="0" normalizeH="0" baseline="0" noProof="0">
              <a:ln>
                <a:noFill/>
              </a:ln>
              <a:solidFill>
                <a:prstClr val="black"/>
              </a:solidFill>
              <a:effectLst/>
              <a:uLnTx/>
              <a:uFillTx/>
            </a:endParaRPr>
          </a:p>
        </p:txBody>
      </p:sp>
      <p:sp>
        <p:nvSpPr>
          <p:cNvPr id="10" name="Rounded Rectangle 9"/>
          <p:cNvSpPr/>
          <p:nvPr/>
        </p:nvSpPr>
        <p:spPr>
          <a:xfrm>
            <a:off x="3271246" y="4970993"/>
            <a:ext cx="3611170" cy="1161072"/>
          </a:xfrm>
          <a:prstGeom prst="roundRect">
            <a:avLst/>
          </a:prstGeom>
          <a:gradFill>
            <a:gsLst>
              <a:gs pos="0">
                <a:srgbClr val="5B9BD5">
                  <a:lumMod val="5000"/>
                  <a:lumOff val="95000"/>
                </a:srgbClr>
              </a:gs>
              <a:gs pos="74000">
                <a:srgbClr val="5B9BD5">
                  <a:lumMod val="45000"/>
                  <a:lumOff val="55000"/>
                </a:srgbClr>
              </a:gs>
              <a:gs pos="83000">
                <a:srgbClr val="5B9BD5">
                  <a:lumMod val="45000"/>
                  <a:lumOff val="55000"/>
                </a:srgbClr>
              </a:gs>
              <a:gs pos="100000">
                <a:srgbClr val="5B9BD5">
                  <a:lumMod val="30000"/>
                  <a:lumOff val="70000"/>
                </a:srgbClr>
              </a:gs>
            </a:gsLst>
            <a:lin ang="5400000" scaled="1"/>
          </a:gradFill>
          <a:ln w="12700" cap="flat" cmpd="sng" algn="ctr">
            <a:solidFill>
              <a:srgbClr val="5B9BD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3325021" y="5154526"/>
            <a:ext cx="3068469"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C00000"/>
                </a:solidFill>
                <a:effectLst/>
                <a:uLnTx/>
                <a:uFillTx/>
              </a:rPr>
              <a:t>Application deadline:</a:t>
            </a:r>
            <a:r>
              <a:rPr kumimoji="0" lang="en-US" sz="1600" b="1" i="0" u="none" strike="noStrike" kern="0" cap="none" spc="0" normalizeH="0" baseline="0" noProof="0">
                <a:ln>
                  <a:noFill/>
                </a:ln>
                <a:solidFill>
                  <a:srgbClr val="7030A0"/>
                </a:solidFill>
                <a:effectLst/>
                <a:uLnTx/>
                <a:uFillTx/>
              </a:rPr>
              <a:t> </a:t>
            </a:r>
            <a:r>
              <a:rPr kumimoji="0" lang="en-US" sz="1600" b="1" i="0" u="none" strike="noStrike" kern="0" cap="none" spc="0" normalizeH="0" baseline="0" noProof="0">
                <a:ln>
                  <a:noFill/>
                </a:ln>
                <a:solidFill>
                  <a:prstClr val="black">
                    <a:lumMod val="85000"/>
                    <a:lumOff val="15000"/>
                  </a:prstClr>
                </a:solidFill>
                <a:effectLst/>
                <a:uLnTx/>
                <a:uFillTx/>
              </a:rPr>
              <a:t>2 </a:t>
            </a:r>
            <a:r>
              <a:rPr lang="en-US" sz="1600" b="1" kern="0">
                <a:solidFill>
                  <a:prstClr val="black">
                    <a:lumMod val="85000"/>
                    <a:lumOff val="15000"/>
                  </a:prstClr>
                </a:solidFill>
              </a:rPr>
              <a:t>April</a:t>
            </a:r>
            <a:r>
              <a:rPr kumimoji="0" lang="en-US" sz="1600" b="1" i="0" u="none" strike="noStrike" kern="0" cap="none" spc="0" normalizeH="0" baseline="0" noProof="0">
                <a:ln>
                  <a:noFill/>
                </a:ln>
                <a:solidFill>
                  <a:prstClr val="black">
                    <a:lumMod val="85000"/>
                    <a:lumOff val="15000"/>
                  </a:prstClr>
                </a:solidFill>
                <a:effectLst/>
                <a:uLnTx/>
                <a:uFillTx/>
              </a:rPr>
              <a:t> 2024</a:t>
            </a:r>
            <a:endParaRPr kumimoji="0" lang="en-GB" sz="1600" b="0" i="0" u="none" strike="noStrike" kern="0" cap="none" spc="0" normalizeH="0" baseline="0" noProof="0">
              <a:ln>
                <a:noFill/>
              </a:ln>
              <a:solidFill>
                <a:prstClr val="black">
                  <a:lumMod val="85000"/>
                  <a:lumOff val="15000"/>
                </a:prstClr>
              </a:solidFill>
              <a:effectLst/>
              <a:uLnTx/>
              <a:uFillTx/>
            </a:endParaRPr>
          </a:p>
        </p:txBody>
      </p:sp>
      <p:sp>
        <p:nvSpPr>
          <p:cNvPr id="12" name="TextBox 11"/>
          <p:cNvSpPr txBox="1"/>
          <p:nvPr/>
        </p:nvSpPr>
        <p:spPr>
          <a:xfrm>
            <a:off x="3325021" y="5583643"/>
            <a:ext cx="3344185" cy="338554"/>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srgbClr val="C00000"/>
                </a:solidFill>
                <a:effectLst/>
                <a:uLnTx/>
                <a:uFillTx/>
              </a:rPr>
              <a:t>Expected interview date: </a:t>
            </a:r>
            <a:r>
              <a:rPr kumimoji="0" lang="en-US" sz="1600" b="1" i="0" u="none" strike="noStrike" kern="0" cap="none" spc="0" normalizeH="0" baseline="0" noProof="0">
                <a:ln>
                  <a:noFill/>
                </a:ln>
                <a:solidFill>
                  <a:prstClr val="black">
                    <a:lumMod val="85000"/>
                    <a:lumOff val="15000"/>
                  </a:prstClr>
                </a:solidFill>
                <a:effectLst/>
                <a:uLnTx/>
                <a:uFillTx/>
              </a:rPr>
              <a:t>7 </a:t>
            </a:r>
            <a:r>
              <a:rPr lang="en-US" sz="1600" b="1" kern="0">
                <a:solidFill>
                  <a:prstClr val="black">
                    <a:lumMod val="85000"/>
                    <a:lumOff val="15000"/>
                  </a:prstClr>
                </a:solidFill>
              </a:rPr>
              <a:t>May</a:t>
            </a:r>
            <a:r>
              <a:rPr kumimoji="0" lang="en-US" sz="1600" b="1" i="0" u="none" strike="noStrike" kern="0" cap="none" spc="0" normalizeH="0" baseline="0" noProof="0">
                <a:ln>
                  <a:noFill/>
                </a:ln>
                <a:solidFill>
                  <a:prstClr val="black">
                    <a:lumMod val="85000"/>
                    <a:lumOff val="15000"/>
                  </a:prstClr>
                </a:solidFill>
                <a:effectLst/>
                <a:uLnTx/>
                <a:uFillTx/>
              </a:rPr>
              <a:t> 2024</a:t>
            </a:r>
            <a:endParaRPr kumimoji="0" lang="en-GB" sz="1600" b="0" i="0" u="none" strike="noStrike" kern="0" cap="none" spc="0" normalizeH="0" baseline="0" noProof="0">
              <a:ln>
                <a:noFill/>
              </a:ln>
              <a:solidFill>
                <a:prstClr val="black">
                  <a:lumMod val="85000"/>
                  <a:lumOff val="15000"/>
                </a:prstClr>
              </a:solidFill>
              <a:effectLst/>
              <a:uLnTx/>
              <a:uFillTx/>
            </a:endParaRPr>
          </a:p>
        </p:txBody>
      </p:sp>
      <p:sp>
        <p:nvSpPr>
          <p:cNvPr id="13" name="TextBox 12"/>
          <p:cNvSpPr txBox="1"/>
          <p:nvPr/>
        </p:nvSpPr>
        <p:spPr>
          <a:xfrm>
            <a:off x="318496" y="4839403"/>
            <a:ext cx="2952750" cy="1292662"/>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a:ln>
                  <a:noFill/>
                </a:ln>
                <a:solidFill>
                  <a:prstClr val="black"/>
                </a:solidFill>
                <a:effectLst/>
                <a:uLnTx/>
                <a:uFillTx/>
              </a:rPr>
              <a:t>TRACC Programme</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(cancer research)</a:t>
            </a:r>
            <a:endParaRPr kumimoji="0" lang="en-GB" sz="1400" b="0" i="0" u="none" strike="noStrike" kern="0" cap="none" spc="0" normalizeH="0" baseline="0" noProof="0">
              <a:ln>
                <a:noFill/>
              </a:ln>
              <a:solidFill>
                <a:prstClr val="black"/>
              </a:solidFill>
              <a:effectLst/>
              <a:uLnTx/>
              <a:uFillTx/>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rPr>
              <a:t>Dr Farhat Din, Edinburgh </a:t>
            </a:r>
            <a:r>
              <a:rPr kumimoji="0" lang="en-GB" sz="1200" b="0" i="0" u="sng" strike="noStrike" kern="0" cap="none" spc="0" normalizeH="0" baseline="0" noProof="0">
                <a:ln>
                  <a:noFill/>
                </a:ln>
                <a:solidFill>
                  <a:prstClr val="black"/>
                </a:solidFill>
                <a:effectLst/>
                <a:uLnTx/>
                <a:uFillTx/>
                <a:hlinkClick r:id="rId3"/>
              </a:rPr>
              <a:t>traccadminedinburgh@mlist.is.ed.ac.uk</a:t>
            </a:r>
            <a:endParaRPr kumimoji="0" lang="en-US" sz="1200" b="0" i="0" u="none" strike="noStrike" kern="0" cap="none" spc="0" normalizeH="0" baseline="0" noProof="0">
              <a:ln>
                <a:noFill/>
              </a:ln>
              <a:solidFill>
                <a:prstClr val="black"/>
              </a:solidFill>
              <a:effectLst/>
              <a:uLnTx/>
              <a:uFillTx/>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black"/>
                </a:solidFill>
                <a:effectLst/>
                <a:uLnTx/>
                <a:uFillTx/>
              </a:rPr>
              <a:t>Prof Richard Wilson, Glasgow </a:t>
            </a:r>
            <a:r>
              <a:rPr kumimoji="0" lang="en-US" sz="1200" b="0" i="0" u="sng" strike="noStrike" kern="0" cap="none" spc="0" normalizeH="0" baseline="0" noProof="0">
                <a:ln>
                  <a:noFill/>
                </a:ln>
                <a:solidFill>
                  <a:prstClr val="black"/>
                </a:solidFill>
                <a:effectLst/>
                <a:uLnTx/>
                <a:uFillTx/>
                <a:hlinkClick r:id="rId4"/>
              </a:rPr>
              <a:t>richard.h.wilson@glasgow.ac.uk</a:t>
            </a:r>
            <a:endParaRPr kumimoji="0" lang="en-GB" sz="1200" b="0" i="0" u="none" strike="noStrike" kern="0" cap="none" spc="0" normalizeH="0" baseline="0" noProof="0">
              <a:ln>
                <a:noFill/>
              </a:ln>
              <a:solidFill>
                <a:prstClr val="black"/>
              </a:solidFill>
              <a:effectLst/>
              <a:uLnTx/>
              <a:uFillTx/>
            </a:endParaRPr>
          </a:p>
        </p:txBody>
      </p:sp>
      <p:pic>
        <p:nvPicPr>
          <p:cNvPr id="15" name="Picture 14"/>
          <p:cNvPicPr>
            <a:picLocks noChangeAspect="1"/>
          </p:cNvPicPr>
          <p:nvPr/>
        </p:nvPicPr>
        <p:blipFill>
          <a:blip r:embed="rId5"/>
          <a:stretch>
            <a:fillRect/>
          </a:stretch>
        </p:blipFill>
        <p:spPr>
          <a:xfrm>
            <a:off x="3205110" y="616946"/>
            <a:ext cx="1420142" cy="544938"/>
          </a:xfrm>
          <a:prstGeom prst="rect">
            <a:avLst/>
          </a:prstGeom>
        </p:spPr>
      </p:pic>
      <p:pic>
        <p:nvPicPr>
          <p:cNvPr id="16" name="Picture 1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7359" y="580343"/>
            <a:ext cx="2495172" cy="611605"/>
          </a:xfrm>
          <a:prstGeom prst="rect">
            <a:avLst/>
          </a:prstGeom>
        </p:spPr>
      </p:pic>
      <p:sp>
        <p:nvSpPr>
          <p:cNvPr id="17" name="TextBox 16"/>
          <p:cNvSpPr txBox="1"/>
          <p:nvPr/>
        </p:nvSpPr>
        <p:spPr>
          <a:xfrm>
            <a:off x="7122358" y="3976946"/>
            <a:ext cx="5069642" cy="227754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a:ln>
                  <a:noFill/>
                </a:ln>
                <a:solidFill>
                  <a:srgbClr val="0070C0"/>
                </a:solidFill>
                <a:effectLst/>
                <a:uLnTx/>
                <a:uFillTx/>
              </a:rPr>
              <a:t>More information can be found on:</a:t>
            </a: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black"/>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TRACC (Edinburgh Cancer Research) website: </a:t>
            </a:r>
            <a:r>
              <a:rPr kumimoji="0" lang="en-US" sz="1400" b="0" i="0" u="none" strike="noStrike" kern="0" cap="none" spc="0" normalizeH="0" baseline="0" noProof="0">
                <a:ln>
                  <a:noFill/>
                </a:ln>
                <a:solidFill>
                  <a:prstClr val="black"/>
                </a:solidFill>
                <a:effectLst/>
                <a:uLnTx/>
                <a:uFillTx/>
                <a:hlinkClick r:id="rId7"/>
              </a:rPr>
              <a:t>https://www.ed.ac.uk/cancer-centre/graduate-research-and-training/tracc-programme-for-clinicians/tracc-programme-mb-phd</a:t>
            </a:r>
            <a:endParaRPr kumimoji="0" lang="en-US" sz="1400" b="0" i="0" u="none" strike="noStrike" kern="0" cap="none" spc="0" normalizeH="0" baseline="0" noProof="0">
              <a:ln>
                <a:noFill/>
              </a:ln>
              <a:solidFill>
                <a:prstClr val="black"/>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black"/>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a:ln>
                  <a:noFill/>
                </a:ln>
                <a:solidFill>
                  <a:prstClr val="black"/>
                </a:solidFill>
                <a:effectLst/>
                <a:uLnTx/>
                <a:uFillTx/>
              </a:rPr>
              <a:t>TRACC (</a:t>
            </a:r>
            <a:r>
              <a:rPr lang="en-US" sz="1400" b="1" kern="0">
                <a:solidFill>
                  <a:prstClr val="black"/>
                </a:solidFill>
              </a:rPr>
              <a:t>CRUK Scotland Centre</a:t>
            </a:r>
            <a:r>
              <a:rPr kumimoji="0" lang="en-US" sz="1400" b="1" i="0" u="none" strike="noStrike" kern="0" cap="none" spc="0" normalizeH="0" baseline="0" noProof="0">
                <a:ln>
                  <a:noFill/>
                </a:ln>
                <a:solidFill>
                  <a:prstClr val="black"/>
                </a:solidFill>
                <a:effectLst/>
                <a:uLnTx/>
                <a:uFillTx/>
              </a:rPr>
              <a:t>) website: </a:t>
            </a:r>
            <a:r>
              <a:rPr kumimoji="0" lang="en-US" sz="1400" i="0" u="none" strike="noStrike" kern="0" cap="none" spc="0" normalizeH="0" baseline="0" noProof="0">
                <a:ln>
                  <a:noFill/>
                </a:ln>
                <a:solidFill>
                  <a:prstClr val="black"/>
                </a:solidFill>
                <a:effectLst/>
                <a:uLnTx/>
                <a:uFillTx/>
                <a:hlinkClick r:id="rId8"/>
              </a:rPr>
              <a:t>https://www.crukscotlandcentre.ac.uk/training/tracc-programme-for-clinicians</a:t>
            </a:r>
            <a:endParaRPr kumimoji="0" lang="en-US" sz="1400" i="0" u="none" strike="noStrike" kern="0" cap="none" spc="0" normalizeH="0" baseline="0" noProof="0">
              <a:ln>
                <a:noFill/>
              </a:ln>
              <a:solidFill>
                <a:prstClr val="black"/>
              </a:solidFill>
              <a:effectLst/>
              <a:uLnTx/>
              <a:uFillTx/>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prstClr val="black"/>
              </a:solidFill>
              <a:effectLst/>
              <a:uLnTx/>
              <a:uFillTx/>
            </a:endParaRPr>
          </a:p>
        </p:txBody>
      </p:sp>
      <p:pic>
        <p:nvPicPr>
          <p:cNvPr id="18" name="Picture 17"/>
          <p:cNvPicPr>
            <a:picLocks noChangeAspect="1"/>
          </p:cNvPicPr>
          <p:nvPr/>
        </p:nvPicPr>
        <p:blipFill>
          <a:blip r:embed="rId9"/>
          <a:stretch>
            <a:fillRect/>
          </a:stretch>
        </p:blipFill>
        <p:spPr>
          <a:xfrm>
            <a:off x="7242883" y="1776688"/>
            <a:ext cx="4598868" cy="2044371"/>
          </a:xfrm>
          <a:prstGeom prst="rect">
            <a:avLst/>
          </a:prstGeom>
        </p:spPr>
      </p:pic>
    </p:spTree>
    <p:extLst>
      <p:ext uri="{BB962C8B-B14F-4D97-AF65-F5344CB8AC3E}">
        <p14:creationId xmlns:p14="http://schemas.microsoft.com/office/powerpoint/2010/main" val="1571260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327</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Arkadiusz Welman</dc:creator>
  <cp:lastModifiedBy>Arkadiusz Welman</cp:lastModifiedBy>
  <cp:revision>11</cp:revision>
  <dcterms:created xsi:type="dcterms:W3CDTF">2022-11-03T14:08:26Z</dcterms:created>
  <dcterms:modified xsi:type="dcterms:W3CDTF">2024-01-15T13:32:39Z</dcterms:modified>
</cp:coreProperties>
</file>