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644" y="44"/>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ACD3BF91-5671-4CFA-9F09-B02BC899F769}" type="datetimeFigureOut">
              <a:rPr lang="en-GB" smtClean="0"/>
              <a:t>15/01/2024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AAB977E-1064-43F2-8FE0-02DF70E68DC9}" type="slidenum">
              <a:rPr lang="en-GB" smtClean="0"/>
              <a:t>‹#›</a:t>
            </a:fld>
            <a:endParaRPr lang="en-GB"/>
          </a:p>
        </p:txBody>
      </p:sp>
    </p:spTree>
    <p:extLst>
      <p:ext uri="{BB962C8B-B14F-4D97-AF65-F5344CB8AC3E}">
        <p14:creationId xmlns:p14="http://schemas.microsoft.com/office/powerpoint/2010/main" val="38760989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CD3BF91-5671-4CFA-9F09-B02BC899F769}" type="datetimeFigureOut">
              <a:rPr lang="en-GB" smtClean="0"/>
              <a:t>15/01/2024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AAB977E-1064-43F2-8FE0-02DF70E68DC9}" type="slidenum">
              <a:rPr lang="en-GB" smtClean="0"/>
              <a:t>‹#›</a:t>
            </a:fld>
            <a:endParaRPr lang="en-GB"/>
          </a:p>
        </p:txBody>
      </p:sp>
    </p:spTree>
    <p:extLst>
      <p:ext uri="{BB962C8B-B14F-4D97-AF65-F5344CB8AC3E}">
        <p14:creationId xmlns:p14="http://schemas.microsoft.com/office/powerpoint/2010/main" val="8893704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CD3BF91-5671-4CFA-9F09-B02BC899F769}" type="datetimeFigureOut">
              <a:rPr lang="en-GB" smtClean="0"/>
              <a:t>15/01/2024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AAB977E-1064-43F2-8FE0-02DF70E68DC9}" type="slidenum">
              <a:rPr lang="en-GB" smtClean="0"/>
              <a:t>‹#›</a:t>
            </a:fld>
            <a:endParaRPr lang="en-GB"/>
          </a:p>
        </p:txBody>
      </p:sp>
    </p:spTree>
    <p:extLst>
      <p:ext uri="{BB962C8B-B14F-4D97-AF65-F5344CB8AC3E}">
        <p14:creationId xmlns:p14="http://schemas.microsoft.com/office/powerpoint/2010/main" val="10244485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CD3BF91-5671-4CFA-9F09-B02BC899F769}" type="datetimeFigureOut">
              <a:rPr lang="en-GB" smtClean="0"/>
              <a:t>15/01/2024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AAB977E-1064-43F2-8FE0-02DF70E68DC9}" type="slidenum">
              <a:rPr lang="en-GB" smtClean="0"/>
              <a:t>‹#›</a:t>
            </a:fld>
            <a:endParaRPr lang="en-GB"/>
          </a:p>
        </p:txBody>
      </p:sp>
    </p:spTree>
    <p:extLst>
      <p:ext uri="{BB962C8B-B14F-4D97-AF65-F5344CB8AC3E}">
        <p14:creationId xmlns:p14="http://schemas.microsoft.com/office/powerpoint/2010/main" val="3852895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CD3BF91-5671-4CFA-9F09-B02BC899F769}" type="datetimeFigureOut">
              <a:rPr lang="en-GB" smtClean="0"/>
              <a:t>15/01/2024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AAB977E-1064-43F2-8FE0-02DF70E68DC9}" type="slidenum">
              <a:rPr lang="en-GB" smtClean="0"/>
              <a:t>‹#›</a:t>
            </a:fld>
            <a:endParaRPr lang="en-GB"/>
          </a:p>
        </p:txBody>
      </p:sp>
    </p:spTree>
    <p:extLst>
      <p:ext uri="{BB962C8B-B14F-4D97-AF65-F5344CB8AC3E}">
        <p14:creationId xmlns:p14="http://schemas.microsoft.com/office/powerpoint/2010/main" val="14143306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ACD3BF91-5671-4CFA-9F09-B02BC899F769}" type="datetimeFigureOut">
              <a:rPr lang="en-GB" smtClean="0"/>
              <a:t>15/01/2024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AAB977E-1064-43F2-8FE0-02DF70E68DC9}" type="slidenum">
              <a:rPr lang="en-GB" smtClean="0"/>
              <a:t>‹#›</a:t>
            </a:fld>
            <a:endParaRPr lang="en-GB"/>
          </a:p>
        </p:txBody>
      </p:sp>
    </p:spTree>
    <p:extLst>
      <p:ext uri="{BB962C8B-B14F-4D97-AF65-F5344CB8AC3E}">
        <p14:creationId xmlns:p14="http://schemas.microsoft.com/office/powerpoint/2010/main" val="9709086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ACD3BF91-5671-4CFA-9F09-B02BC899F769}" type="datetimeFigureOut">
              <a:rPr lang="en-GB" smtClean="0"/>
              <a:t>15/01/2024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AAB977E-1064-43F2-8FE0-02DF70E68DC9}" type="slidenum">
              <a:rPr lang="en-GB" smtClean="0"/>
              <a:t>‹#›</a:t>
            </a:fld>
            <a:endParaRPr lang="en-GB"/>
          </a:p>
        </p:txBody>
      </p:sp>
    </p:spTree>
    <p:extLst>
      <p:ext uri="{BB962C8B-B14F-4D97-AF65-F5344CB8AC3E}">
        <p14:creationId xmlns:p14="http://schemas.microsoft.com/office/powerpoint/2010/main" val="31433947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ACD3BF91-5671-4CFA-9F09-B02BC899F769}" type="datetimeFigureOut">
              <a:rPr lang="en-GB" smtClean="0"/>
              <a:t>15/01/2024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AAB977E-1064-43F2-8FE0-02DF70E68DC9}" type="slidenum">
              <a:rPr lang="en-GB" smtClean="0"/>
              <a:t>‹#›</a:t>
            </a:fld>
            <a:endParaRPr lang="en-GB"/>
          </a:p>
        </p:txBody>
      </p:sp>
    </p:spTree>
    <p:extLst>
      <p:ext uri="{BB962C8B-B14F-4D97-AF65-F5344CB8AC3E}">
        <p14:creationId xmlns:p14="http://schemas.microsoft.com/office/powerpoint/2010/main" val="3944801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D3BF91-5671-4CFA-9F09-B02BC899F769}" type="datetimeFigureOut">
              <a:rPr lang="en-GB" smtClean="0"/>
              <a:t>15/01/2024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AAB977E-1064-43F2-8FE0-02DF70E68DC9}" type="slidenum">
              <a:rPr lang="en-GB" smtClean="0"/>
              <a:t>‹#›</a:t>
            </a:fld>
            <a:endParaRPr lang="en-GB"/>
          </a:p>
        </p:txBody>
      </p:sp>
    </p:spTree>
    <p:extLst>
      <p:ext uri="{BB962C8B-B14F-4D97-AF65-F5344CB8AC3E}">
        <p14:creationId xmlns:p14="http://schemas.microsoft.com/office/powerpoint/2010/main" val="15762177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CD3BF91-5671-4CFA-9F09-B02BC899F769}" type="datetimeFigureOut">
              <a:rPr lang="en-GB" smtClean="0"/>
              <a:t>15/01/2024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AAB977E-1064-43F2-8FE0-02DF70E68DC9}" type="slidenum">
              <a:rPr lang="en-GB" smtClean="0"/>
              <a:t>‹#›</a:t>
            </a:fld>
            <a:endParaRPr lang="en-GB"/>
          </a:p>
        </p:txBody>
      </p:sp>
    </p:spTree>
    <p:extLst>
      <p:ext uri="{BB962C8B-B14F-4D97-AF65-F5344CB8AC3E}">
        <p14:creationId xmlns:p14="http://schemas.microsoft.com/office/powerpoint/2010/main" val="35066320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CD3BF91-5671-4CFA-9F09-B02BC899F769}" type="datetimeFigureOut">
              <a:rPr lang="en-GB" smtClean="0"/>
              <a:t>15/01/2024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AAB977E-1064-43F2-8FE0-02DF70E68DC9}" type="slidenum">
              <a:rPr lang="en-GB" smtClean="0"/>
              <a:t>‹#›</a:t>
            </a:fld>
            <a:endParaRPr lang="en-GB"/>
          </a:p>
        </p:txBody>
      </p:sp>
    </p:spTree>
    <p:extLst>
      <p:ext uri="{BB962C8B-B14F-4D97-AF65-F5344CB8AC3E}">
        <p14:creationId xmlns:p14="http://schemas.microsoft.com/office/powerpoint/2010/main" val="2570816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D3BF91-5671-4CFA-9F09-B02BC899F769}" type="datetimeFigureOut">
              <a:rPr lang="en-GB" smtClean="0"/>
              <a:t>15/01/2024</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AB977E-1064-43F2-8FE0-02DF70E68DC9}" type="slidenum">
              <a:rPr lang="en-GB" smtClean="0"/>
              <a:t>‹#›</a:t>
            </a:fld>
            <a:endParaRPr lang="en-GB"/>
          </a:p>
        </p:txBody>
      </p:sp>
    </p:spTree>
    <p:extLst>
      <p:ext uri="{BB962C8B-B14F-4D97-AF65-F5344CB8AC3E}">
        <p14:creationId xmlns:p14="http://schemas.microsoft.com/office/powerpoint/2010/main" val="28974271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www.crukscotlandcentre.ac.uk/training/tracc-programme-for-clinicians" TargetMode="External"/><Relationship Id="rId3" Type="http://schemas.openxmlformats.org/officeDocument/2006/relationships/hyperlink" Target="mailto:traccadminedinburgh@mlist.is.ed.ac.uk" TargetMode="External"/><Relationship Id="rId7" Type="http://schemas.openxmlformats.org/officeDocument/2006/relationships/hyperlink" Target="https://www.ed.ac.uk/cancer-centre/graduate-research-and-training/tracc-programme-for-clinicians/tracc-programme-mb-phd" TargetMode="Externa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hyperlink" Target="mailto:richard.h.wilson@glasgow.ac.uk" TargetMode="External"/><Relationship Id="rId9"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31196" y="1291568"/>
            <a:ext cx="6642100" cy="523220"/>
          </a:xfrm>
          <a:prstGeom prst="rect">
            <a:avLst/>
          </a:prstGeom>
          <a:noFill/>
        </p:spPr>
        <p:txBody>
          <a:bodyPr wrap="square" rtlCol="0">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en-US" sz="2800" b="1" i="0" u="none" strike="noStrike" kern="0" cap="none" spc="0" normalizeH="0" baseline="0" noProof="0">
                <a:ln>
                  <a:noFill/>
                </a:ln>
                <a:solidFill>
                  <a:srgbClr val="002060"/>
                </a:solidFill>
                <a:effectLst/>
                <a:uLnTx/>
                <a:uFillTx/>
              </a:rPr>
              <a:t>MB PhD (and BDS PhD) OPPORTUNITY 2024</a:t>
            </a:r>
            <a:endParaRPr kumimoji="0" lang="en-GB" sz="2800" b="1" i="0" u="none" strike="noStrike" kern="0" cap="none" spc="0" normalizeH="0" baseline="0" noProof="0">
              <a:ln>
                <a:noFill/>
              </a:ln>
              <a:solidFill>
                <a:srgbClr val="002060"/>
              </a:solidFill>
              <a:effectLst/>
              <a:uLnTx/>
              <a:uFillTx/>
            </a:endParaRPr>
          </a:p>
        </p:txBody>
      </p:sp>
      <p:pic>
        <p:nvPicPr>
          <p:cNvPr id="5" name="Picture 4"/>
          <p:cNvPicPr>
            <a:picLocks noChangeAspect="1"/>
          </p:cNvPicPr>
          <p:nvPr/>
        </p:nvPicPr>
        <p:blipFill>
          <a:blip r:embed="rId2"/>
          <a:stretch>
            <a:fillRect/>
          </a:stretch>
        </p:blipFill>
        <p:spPr>
          <a:xfrm>
            <a:off x="5248716" y="647989"/>
            <a:ext cx="1652280" cy="543960"/>
          </a:xfrm>
          <a:prstGeom prst="rect">
            <a:avLst/>
          </a:prstGeom>
        </p:spPr>
      </p:pic>
      <p:sp>
        <p:nvSpPr>
          <p:cNvPr id="7" name="TextBox 6"/>
          <p:cNvSpPr txBox="1"/>
          <p:nvPr/>
        </p:nvSpPr>
        <p:spPr>
          <a:xfrm>
            <a:off x="330897" y="1830803"/>
            <a:ext cx="6699549" cy="1754326"/>
          </a:xfrm>
          <a:prstGeom prst="rect">
            <a:avLst/>
          </a:prstGeom>
          <a:noFill/>
        </p:spPr>
        <p:txBody>
          <a:bodyPr wrap="square" rtlCol="0">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a:ln>
                  <a:noFill/>
                </a:ln>
                <a:solidFill>
                  <a:prstClr val="black"/>
                </a:solidFill>
                <a:effectLst/>
                <a:uLnTx/>
                <a:uFillTx/>
              </a:rPr>
              <a:t>In 2024, we expect to have up to 4 funded PhD positions available for highly motivated University of Edinburgh or University of Glasgow MBChB students on completion of their intercalated BMedSci.</a:t>
            </a:r>
            <a:endParaRPr kumimoji="0" lang="en-GB" sz="1200" b="0" i="0" u="none" strike="noStrike" kern="0" cap="none" spc="0" normalizeH="0" baseline="0" noProof="0">
              <a:ln>
                <a:noFill/>
              </a:ln>
              <a:solidFill>
                <a:prstClr val="black"/>
              </a:solidFill>
              <a:effectLst/>
              <a:uLnTx/>
              <a:uFillTx/>
            </a:endParaRPr>
          </a:p>
          <a:p>
            <a:pPr marL="0" marR="0" lvl="0" indent="0" defTabSz="4572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a:ln>
                  <a:noFill/>
                </a:ln>
                <a:solidFill>
                  <a:prstClr val="black"/>
                </a:solidFill>
                <a:effectLst/>
                <a:uLnTx/>
                <a:uFillTx/>
              </a:rPr>
              <a:t> </a:t>
            </a:r>
            <a:endParaRPr kumimoji="0" lang="en-GB" sz="1200" b="0" i="0" u="none" strike="noStrike" kern="0" cap="none" spc="0" normalizeH="0" baseline="0" noProof="0">
              <a:ln>
                <a:noFill/>
              </a:ln>
              <a:solidFill>
                <a:prstClr val="black"/>
              </a:solidFill>
              <a:effectLst/>
              <a:uLnTx/>
              <a:uFillTx/>
            </a:endParaRPr>
          </a:p>
          <a:p>
            <a:pPr marL="0" marR="0" lvl="0" indent="0" defTabSz="4572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a:ln>
                  <a:noFill/>
                </a:ln>
                <a:solidFill>
                  <a:prstClr val="black"/>
                </a:solidFill>
                <a:effectLst/>
                <a:uLnTx/>
                <a:uFillTx/>
              </a:rPr>
              <a:t>The CRUK TRACC programme has been designed to help develop the future leaders in </a:t>
            </a:r>
            <a:r>
              <a:rPr lang="en-US" sz="1200" b="1" kern="0">
                <a:solidFill>
                  <a:prstClr val="black"/>
                </a:solidFill>
              </a:rPr>
              <a:t>cancer</a:t>
            </a:r>
            <a:r>
              <a:rPr kumimoji="0" lang="en-US" sz="1200" b="1" i="0" u="none" strike="noStrike" kern="0" cap="none" spc="0" normalizeH="0" baseline="0" noProof="0">
                <a:ln>
                  <a:noFill/>
                </a:ln>
                <a:solidFill>
                  <a:prstClr val="black"/>
                </a:solidFill>
                <a:effectLst/>
                <a:uLnTx/>
                <a:uFillTx/>
              </a:rPr>
              <a:t> research</a:t>
            </a:r>
            <a:r>
              <a:rPr kumimoji="0" lang="en-US" sz="1200" b="0" i="0" u="none" strike="noStrike" kern="0" cap="none" spc="0" normalizeH="0" baseline="0" noProof="0">
                <a:ln>
                  <a:noFill/>
                </a:ln>
                <a:solidFill>
                  <a:prstClr val="black"/>
                </a:solidFill>
                <a:effectLst/>
                <a:uLnTx/>
                <a:uFillTx/>
              </a:rPr>
              <a:t> by providing an early route to an academic career for highly promising students. Successful candidates will be closely mentored by senior academic staff, will be placed into top research laboratories of their choice (in Edinburgh or Glasgow and across both Universities) and will complete a 3-year PhD before returning to the fourth year of their MBChB course. A full stipend and generous research consumables package (including funds ringfenced for personal development) will be provided.</a:t>
            </a:r>
            <a:endParaRPr kumimoji="0" lang="en-GB" sz="1200" b="0" i="0" u="none" strike="noStrike" kern="0" cap="none" spc="0" normalizeH="0" baseline="0" noProof="0">
              <a:ln>
                <a:noFill/>
              </a:ln>
              <a:solidFill>
                <a:prstClr val="black"/>
              </a:solidFill>
              <a:effectLst/>
              <a:uLnTx/>
              <a:uFillTx/>
            </a:endParaRPr>
          </a:p>
        </p:txBody>
      </p:sp>
      <p:sp>
        <p:nvSpPr>
          <p:cNvPr id="8" name="TextBox 7"/>
          <p:cNvSpPr txBox="1"/>
          <p:nvPr/>
        </p:nvSpPr>
        <p:spPr>
          <a:xfrm>
            <a:off x="330897" y="3561338"/>
            <a:ext cx="6642399" cy="923330"/>
          </a:xfrm>
          <a:prstGeom prst="rect">
            <a:avLst/>
          </a:prstGeom>
          <a:noFill/>
        </p:spPr>
        <p:txBody>
          <a:bodyPr wrap="square" rtlCol="0">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a:ln>
                  <a:noFill/>
                </a:ln>
                <a:solidFill>
                  <a:srgbClr val="7030A0"/>
                </a:solidFill>
                <a:effectLst/>
                <a:uLnTx/>
                <a:uFillTx/>
              </a:rPr>
              <a:t>Who is eligible to apply?</a:t>
            </a:r>
            <a:r>
              <a:rPr kumimoji="0" lang="en-US" sz="1800" b="1" i="0" u="none" strike="noStrike" kern="0" cap="none" spc="0" normalizeH="0" baseline="0" noProof="0">
                <a:ln>
                  <a:noFill/>
                </a:ln>
                <a:solidFill>
                  <a:prstClr val="black"/>
                </a:solidFill>
                <a:effectLst/>
                <a:uLnTx/>
                <a:uFillTx/>
              </a:rPr>
              <a:t> </a:t>
            </a:r>
            <a:r>
              <a:rPr kumimoji="0" lang="en-US" sz="1200" b="0" i="0" u="none" strike="noStrike" kern="0" cap="none" spc="0" normalizeH="0" baseline="0" noProof="0">
                <a:ln>
                  <a:noFill/>
                </a:ln>
                <a:solidFill>
                  <a:prstClr val="black"/>
                </a:solidFill>
                <a:effectLst/>
                <a:uLnTx/>
                <a:uFillTx/>
              </a:rPr>
              <a:t>(i) MBChB students from either University currently in their intercalated BMedSci year (2023-2024); (ii) postgraduate students currently in 2</a:t>
            </a:r>
            <a:r>
              <a:rPr kumimoji="0" lang="en-US" sz="1200" b="0" i="0" u="none" strike="noStrike" kern="0" cap="none" spc="0" normalizeH="0" baseline="30000" noProof="0">
                <a:ln>
                  <a:noFill/>
                </a:ln>
                <a:solidFill>
                  <a:prstClr val="black"/>
                </a:solidFill>
                <a:effectLst/>
                <a:uLnTx/>
                <a:uFillTx/>
              </a:rPr>
              <a:t>nd</a:t>
            </a:r>
            <a:r>
              <a:rPr kumimoji="0" lang="en-US" sz="1200" b="0" i="0" u="none" strike="noStrike" kern="0" cap="none" spc="0" normalizeH="0" baseline="0" noProof="0">
                <a:ln>
                  <a:noFill/>
                </a:ln>
                <a:solidFill>
                  <a:prstClr val="black"/>
                </a:solidFill>
                <a:effectLst/>
                <a:uLnTx/>
                <a:uFillTx/>
              </a:rPr>
              <a:t> year (Edinburgh) or 3</a:t>
            </a:r>
            <a:r>
              <a:rPr kumimoji="0" lang="en-US" sz="1200" b="0" i="0" u="none" strike="noStrike" kern="0" cap="none" spc="0" normalizeH="0" baseline="30000" noProof="0">
                <a:ln>
                  <a:noFill/>
                </a:ln>
                <a:solidFill>
                  <a:prstClr val="black"/>
                </a:solidFill>
                <a:effectLst/>
                <a:uLnTx/>
                <a:uFillTx/>
              </a:rPr>
              <a:t>rd</a:t>
            </a:r>
            <a:r>
              <a:rPr kumimoji="0" lang="en-US" sz="1200" b="0" i="0" u="none" strike="noStrike" kern="0" cap="none" spc="0" normalizeH="0" baseline="0" noProof="0">
                <a:ln>
                  <a:noFill/>
                </a:ln>
                <a:solidFill>
                  <a:prstClr val="black"/>
                </a:solidFill>
                <a:effectLst/>
                <a:uLnTx/>
                <a:uFillTx/>
              </a:rPr>
              <a:t> year (Glasgow) who previously graduated with a BSc; and (iii) Glasgow BDS students currently in their intercalated BMedSci year or who previously graduated with a BSc</a:t>
            </a:r>
            <a:endParaRPr kumimoji="0" lang="en-GB" sz="1200" b="0" i="0" u="none" strike="noStrike" kern="0" cap="none" spc="0" normalizeH="0" baseline="0" noProof="0">
              <a:ln>
                <a:noFill/>
              </a:ln>
              <a:solidFill>
                <a:prstClr val="black"/>
              </a:solidFill>
              <a:effectLst/>
              <a:uLnTx/>
              <a:uFillTx/>
            </a:endParaRPr>
          </a:p>
        </p:txBody>
      </p:sp>
      <p:sp>
        <p:nvSpPr>
          <p:cNvPr id="9" name="TextBox 8"/>
          <p:cNvSpPr txBox="1"/>
          <p:nvPr/>
        </p:nvSpPr>
        <p:spPr>
          <a:xfrm>
            <a:off x="330896" y="4484668"/>
            <a:ext cx="6509321" cy="369332"/>
          </a:xfrm>
          <a:prstGeom prst="rect">
            <a:avLst/>
          </a:prstGeom>
          <a:noFill/>
        </p:spPr>
        <p:txBody>
          <a:bodyPr wrap="square" rtlCol="0">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a:ln>
                  <a:noFill/>
                </a:ln>
                <a:solidFill>
                  <a:srgbClr val="7030A0"/>
                </a:solidFill>
                <a:effectLst/>
                <a:uLnTx/>
                <a:uFillTx/>
              </a:rPr>
              <a:t>Key contacts:</a:t>
            </a:r>
            <a:r>
              <a:rPr kumimoji="0" lang="en-US" sz="1800" b="1" i="0" u="none" strike="noStrike" kern="0" cap="none" spc="0" normalizeH="0" baseline="0" noProof="0">
                <a:ln>
                  <a:noFill/>
                </a:ln>
                <a:solidFill>
                  <a:prstClr val="black"/>
                </a:solidFill>
                <a:effectLst/>
                <a:uLnTx/>
                <a:uFillTx/>
              </a:rPr>
              <a:t> </a:t>
            </a:r>
            <a:r>
              <a:rPr kumimoji="0" lang="en-US" sz="1200" b="0" i="0" u="none" strike="noStrike" kern="0" cap="none" spc="0" normalizeH="0" baseline="0" noProof="0">
                <a:ln>
                  <a:noFill/>
                </a:ln>
                <a:solidFill>
                  <a:prstClr val="black"/>
                </a:solidFill>
                <a:effectLst/>
                <a:uLnTx/>
                <a:uFillTx/>
              </a:rPr>
              <a:t>For friendly informal advice or to express interest please contact:</a:t>
            </a:r>
            <a:endParaRPr kumimoji="0" lang="en-GB" sz="1200" b="0" i="0" u="none" strike="noStrike" kern="0" cap="none" spc="0" normalizeH="0" baseline="0" noProof="0">
              <a:ln>
                <a:noFill/>
              </a:ln>
              <a:solidFill>
                <a:prstClr val="black"/>
              </a:solidFill>
              <a:effectLst/>
              <a:uLnTx/>
              <a:uFillTx/>
            </a:endParaRPr>
          </a:p>
        </p:txBody>
      </p:sp>
      <p:sp>
        <p:nvSpPr>
          <p:cNvPr id="10" name="Rounded Rectangle 9"/>
          <p:cNvSpPr/>
          <p:nvPr/>
        </p:nvSpPr>
        <p:spPr>
          <a:xfrm>
            <a:off x="3271246" y="4970993"/>
            <a:ext cx="3611170" cy="1161072"/>
          </a:xfrm>
          <a:prstGeom prst="roundRect">
            <a:avLst/>
          </a:prstGeom>
          <a:gradFill>
            <a:gsLst>
              <a:gs pos="0">
                <a:srgbClr val="5B9BD5">
                  <a:lumMod val="5000"/>
                  <a:lumOff val="95000"/>
                </a:srgbClr>
              </a:gs>
              <a:gs pos="74000">
                <a:srgbClr val="5B9BD5">
                  <a:lumMod val="45000"/>
                  <a:lumOff val="55000"/>
                </a:srgbClr>
              </a:gs>
              <a:gs pos="83000">
                <a:srgbClr val="5B9BD5">
                  <a:lumMod val="45000"/>
                  <a:lumOff val="55000"/>
                </a:srgbClr>
              </a:gs>
              <a:gs pos="100000">
                <a:srgbClr val="5B9BD5">
                  <a:lumMod val="30000"/>
                  <a:lumOff val="70000"/>
                </a:srgbClr>
              </a:gs>
            </a:gsLst>
            <a:lin ang="5400000" scaled="1"/>
          </a:gradFill>
          <a:ln w="12700" cap="flat" cmpd="sng" algn="ctr">
            <a:solidFill>
              <a:srgbClr val="5B9BD5">
                <a:shade val="50000"/>
              </a:srgbClr>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11" name="TextBox 10"/>
          <p:cNvSpPr txBox="1"/>
          <p:nvPr/>
        </p:nvSpPr>
        <p:spPr>
          <a:xfrm>
            <a:off x="3325021" y="5154526"/>
            <a:ext cx="3068469" cy="338554"/>
          </a:xfrm>
          <a:prstGeom prst="rect">
            <a:avLst/>
          </a:prstGeom>
          <a:noFill/>
        </p:spPr>
        <p:txBody>
          <a:bodyPr wrap="none" rtlCol="0">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a:ln>
                  <a:noFill/>
                </a:ln>
                <a:solidFill>
                  <a:srgbClr val="C00000"/>
                </a:solidFill>
                <a:effectLst/>
                <a:uLnTx/>
                <a:uFillTx/>
              </a:rPr>
              <a:t>Application deadline:</a:t>
            </a:r>
            <a:r>
              <a:rPr kumimoji="0" lang="en-US" sz="1600" b="1" i="0" u="none" strike="noStrike" kern="0" cap="none" spc="0" normalizeH="0" baseline="0" noProof="0">
                <a:ln>
                  <a:noFill/>
                </a:ln>
                <a:solidFill>
                  <a:srgbClr val="7030A0"/>
                </a:solidFill>
                <a:effectLst/>
                <a:uLnTx/>
                <a:uFillTx/>
              </a:rPr>
              <a:t> </a:t>
            </a:r>
            <a:r>
              <a:rPr kumimoji="0" lang="en-US" sz="1600" b="1" i="0" u="none" strike="noStrike" kern="0" cap="none" spc="0" normalizeH="0" baseline="0" noProof="0">
                <a:ln>
                  <a:noFill/>
                </a:ln>
                <a:solidFill>
                  <a:prstClr val="black">
                    <a:lumMod val="85000"/>
                    <a:lumOff val="15000"/>
                  </a:prstClr>
                </a:solidFill>
                <a:effectLst/>
                <a:uLnTx/>
                <a:uFillTx/>
              </a:rPr>
              <a:t>2 </a:t>
            </a:r>
            <a:r>
              <a:rPr lang="en-US" sz="1600" b="1" kern="0">
                <a:solidFill>
                  <a:prstClr val="black">
                    <a:lumMod val="85000"/>
                    <a:lumOff val="15000"/>
                  </a:prstClr>
                </a:solidFill>
              </a:rPr>
              <a:t>April</a:t>
            </a:r>
            <a:r>
              <a:rPr kumimoji="0" lang="en-US" sz="1600" b="1" i="0" u="none" strike="noStrike" kern="0" cap="none" spc="0" normalizeH="0" baseline="0" noProof="0">
                <a:ln>
                  <a:noFill/>
                </a:ln>
                <a:solidFill>
                  <a:prstClr val="black">
                    <a:lumMod val="85000"/>
                    <a:lumOff val="15000"/>
                  </a:prstClr>
                </a:solidFill>
                <a:effectLst/>
                <a:uLnTx/>
                <a:uFillTx/>
              </a:rPr>
              <a:t> 2024</a:t>
            </a:r>
            <a:endParaRPr kumimoji="0" lang="en-GB" sz="1600" b="0" i="0" u="none" strike="noStrike" kern="0" cap="none" spc="0" normalizeH="0" baseline="0" noProof="0">
              <a:ln>
                <a:noFill/>
              </a:ln>
              <a:solidFill>
                <a:prstClr val="black">
                  <a:lumMod val="85000"/>
                  <a:lumOff val="15000"/>
                </a:prstClr>
              </a:solidFill>
              <a:effectLst/>
              <a:uLnTx/>
              <a:uFillTx/>
            </a:endParaRPr>
          </a:p>
        </p:txBody>
      </p:sp>
      <p:sp>
        <p:nvSpPr>
          <p:cNvPr id="12" name="TextBox 11"/>
          <p:cNvSpPr txBox="1"/>
          <p:nvPr/>
        </p:nvSpPr>
        <p:spPr>
          <a:xfrm>
            <a:off x="3325021" y="5583643"/>
            <a:ext cx="3344185" cy="338554"/>
          </a:xfrm>
          <a:prstGeom prst="rect">
            <a:avLst/>
          </a:prstGeom>
          <a:noFill/>
        </p:spPr>
        <p:txBody>
          <a:bodyPr wrap="none" rtlCol="0">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a:ln>
                  <a:noFill/>
                </a:ln>
                <a:solidFill>
                  <a:srgbClr val="C00000"/>
                </a:solidFill>
                <a:effectLst/>
                <a:uLnTx/>
                <a:uFillTx/>
              </a:rPr>
              <a:t>Expected interview date: </a:t>
            </a:r>
            <a:r>
              <a:rPr kumimoji="0" lang="en-US" sz="1600" b="1" i="0" u="none" strike="noStrike" kern="0" cap="none" spc="0" normalizeH="0" baseline="0" noProof="0">
                <a:ln>
                  <a:noFill/>
                </a:ln>
                <a:solidFill>
                  <a:prstClr val="black">
                    <a:lumMod val="85000"/>
                    <a:lumOff val="15000"/>
                  </a:prstClr>
                </a:solidFill>
                <a:effectLst/>
                <a:uLnTx/>
                <a:uFillTx/>
              </a:rPr>
              <a:t>7 </a:t>
            </a:r>
            <a:r>
              <a:rPr lang="en-US" sz="1600" b="1" kern="0">
                <a:solidFill>
                  <a:prstClr val="black">
                    <a:lumMod val="85000"/>
                    <a:lumOff val="15000"/>
                  </a:prstClr>
                </a:solidFill>
              </a:rPr>
              <a:t>May</a:t>
            </a:r>
            <a:r>
              <a:rPr kumimoji="0" lang="en-US" sz="1600" b="1" i="0" u="none" strike="noStrike" kern="0" cap="none" spc="0" normalizeH="0" baseline="0" noProof="0">
                <a:ln>
                  <a:noFill/>
                </a:ln>
                <a:solidFill>
                  <a:prstClr val="black">
                    <a:lumMod val="85000"/>
                    <a:lumOff val="15000"/>
                  </a:prstClr>
                </a:solidFill>
                <a:effectLst/>
                <a:uLnTx/>
                <a:uFillTx/>
              </a:rPr>
              <a:t> 2024</a:t>
            </a:r>
            <a:endParaRPr kumimoji="0" lang="en-GB" sz="1600" b="0" i="0" u="none" strike="noStrike" kern="0" cap="none" spc="0" normalizeH="0" baseline="0" noProof="0">
              <a:ln>
                <a:noFill/>
              </a:ln>
              <a:solidFill>
                <a:prstClr val="black">
                  <a:lumMod val="85000"/>
                  <a:lumOff val="15000"/>
                </a:prstClr>
              </a:solidFill>
              <a:effectLst/>
              <a:uLnTx/>
              <a:uFillTx/>
            </a:endParaRPr>
          </a:p>
        </p:txBody>
      </p:sp>
      <p:sp>
        <p:nvSpPr>
          <p:cNvPr id="13" name="TextBox 12"/>
          <p:cNvSpPr txBox="1"/>
          <p:nvPr/>
        </p:nvSpPr>
        <p:spPr>
          <a:xfrm>
            <a:off x="318496" y="4839403"/>
            <a:ext cx="2952750" cy="1292662"/>
          </a:xfrm>
          <a:prstGeom prst="rect">
            <a:avLst/>
          </a:prstGeom>
          <a:noFill/>
        </p:spPr>
        <p:txBody>
          <a:bodyPr wrap="square" rtlCol="0">
            <a:sp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a:ln>
                  <a:noFill/>
                </a:ln>
                <a:solidFill>
                  <a:prstClr val="black"/>
                </a:solidFill>
                <a:effectLst/>
                <a:uLnTx/>
                <a:uFillTx/>
              </a:rPr>
              <a:t>TRACC Programme</a:t>
            </a:r>
          </a:p>
          <a:p>
            <a:pPr marL="0" marR="0" lvl="0" indent="0" algn="ctr" defTabSz="4572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a:ln>
                  <a:noFill/>
                </a:ln>
                <a:solidFill>
                  <a:prstClr val="black"/>
                </a:solidFill>
                <a:effectLst/>
                <a:uLnTx/>
                <a:uFillTx/>
              </a:rPr>
              <a:t>(cancer research)</a:t>
            </a:r>
            <a:endParaRPr kumimoji="0" lang="en-GB" sz="1400" b="0" i="0" u="none" strike="noStrike" kern="0" cap="none" spc="0" normalizeH="0" baseline="0" noProof="0">
              <a:ln>
                <a:noFill/>
              </a:ln>
              <a:solidFill>
                <a:prstClr val="black"/>
              </a:solidFill>
              <a:effectLst/>
              <a:uLnTx/>
              <a:uFillTx/>
            </a:endParaRPr>
          </a:p>
          <a:p>
            <a:pPr marL="0" marR="0" lvl="0" indent="0" algn="ctr" defTabSz="4572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a:ln>
                  <a:noFill/>
                </a:ln>
                <a:solidFill>
                  <a:prstClr val="black"/>
                </a:solidFill>
                <a:effectLst/>
                <a:uLnTx/>
                <a:uFillTx/>
              </a:rPr>
              <a:t>Dr Farhat Din, Edinburgh </a:t>
            </a:r>
            <a:r>
              <a:rPr kumimoji="0" lang="en-GB" sz="1200" b="0" i="0" u="sng" strike="noStrike" kern="0" cap="none" spc="0" normalizeH="0" baseline="0" noProof="0">
                <a:ln>
                  <a:noFill/>
                </a:ln>
                <a:solidFill>
                  <a:prstClr val="black"/>
                </a:solidFill>
                <a:effectLst/>
                <a:uLnTx/>
                <a:uFillTx/>
                <a:hlinkClick r:id="rId3"/>
              </a:rPr>
              <a:t>traccadminedinburgh@mlist.is.ed.ac.uk</a:t>
            </a:r>
            <a:endParaRPr kumimoji="0" lang="en-US" sz="1200" b="0" i="0" u="none" strike="noStrike" kern="0" cap="none" spc="0" normalizeH="0" baseline="0" noProof="0">
              <a:ln>
                <a:noFill/>
              </a:ln>
              <a:solidFill>
                <a:prstClr val="black"/>
              </a:solidFill>
              <a:effectLst/>
              <a:uLnTx/>
              <a:uFillTx/>
            </a:endParaRPr>
          </a:p>
          <a:p>
            <a:pPr marL="0" marR="0" lvl="0" indent="0" algn="ctr" defTabSz="4572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a:ln>
                  <a:noFill/>
                </a:ln>
                <a:solidFill>
                  <a:prstClr val="black"/>
                </a:solidFill>
                <a:effectLst/>
                <a:uLnTx/>
                <a:uFillTx/>
              </a:rPr>
              <a:t>Prof Richard Wilson, Glasgow </a:t>
            </a:r>
            <a:r>
              <a:rPr kumimoji="0" lang="en-US" sz="1200" b="0" i="0" u="sng" strike="noStrike" kern="0" cap="none" spc="0" normalizeH="0" baseline="0" noProof="0">
                <a:ln>
                  <a:noFill/>
                </a:ln>
                <a:solidFill>
                  <a:prstClr val="black"/>
                </a:solidFill>
                <a:effectLst/>
                <a:uLnTx/>
                <a:uFillTx/>
                <a:hlinkClick r:id="rId4"/>
              </a:rPr>
              <a:t>richard.h.wilson@glasgow.ac.uk</a:t>
            </a:r>
            <a:endParaRPr kumimoji="0" lang="en-GB" sz="1200" b="0" i="0" u="none" strike="noStrike" kern="0" cap="none" spc="0" normalizeH="0" baseline="0" noProof="0">
              <a:ln>
                <a:noFill/>
              </a:ln>
              <a:solidFill>
                <a:prstClr val="black"/>
              </a:solidFill>
              <a:effectLst/>
              <a:uLnTx/>
              <a:uFillTx/>
            </a:endParaRPr>
          </a:p>
        </p:txBody>
      </p:sp>
      <p:pic>
        <p:nvPicPr>
          <p:cNvPr id="15" name="Picture 14"/>
          <p:cNvPicPr>
            <a:picLocks noChangeAspect="1"/>
          </p:cNvPicPr>
          <p:nvPr/>
        </p:nvPicPr>
        <p:blipFill>
          <a:blip r:embed="rId5"/>
          <a:stretch>
            <a:fillRect/>
          </a:stretch>
        </p:blipFill>
        <p:spPr>
          <a:xfrm>
            <a:off x="3205110" y="616946"/>
            <a:ext cx="1420142" cy="544938"/>
          </a:xfrm>
          <a:prstGeom prst="rect">
            <a:avLst/>
          </a:prstGeom>
        </p:spPr>
      </p:pic>
      <p:pic>
        <p:nvPicPr>
          <p:cNvPr id="16" name="Picture 15"/>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67359" y="580343"/>
            <a:ext cx="2495172" cy="611605"/>
          </a:xfrm>
          <a:prstGeom prst="rect">
            <a:avLst/>
          </a:prstGeom>
        </p:spPr>
      </p:pic>
      <p:sp>
        <p:nvSpPr>
          <p:cNvPr id="17" name="TextBox 16"/>
          <p:cNvSpPr txBox="1"/>
          <p:nvPr/>
        </p:nvSpPr>
        <p:spPr>
          <a:xfrm>
            <a:off x="7122358" y="3976946"/>
            <a:ext cx="5069642" cy="2277547"/>
          </a:xfrm>
          <a:prstGeom prst="rect">
            <a:avLst/>
          </a:prstGeom>
          <a:noFill/>
        </p:spPr>
        <p:txBody>
          <a:bodyPr wrap="square" rtlCol="0">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a:ln>
                  <a:noFill/>
                </a:ln>
                <a:solidFill>
                  <a:srgbClr val="0070C0"/>
                </a:solidFill>
                <a:effectLst/>
                <a:uLnTx/>
                <a:uFillTx/>
              </a:rPr>
              <a:t>More information can be found on:</a:t>
            </a:r>
          </a:p>
          <a:p>
            <a:pPr marL="0" marR="0" lvl="0" indent="0" defTabSz="457200" eaLnBrk="1" fontAlgn="auto" latinLnBrk="0" hangingPunct="1">
              <a:lnSpc>
                <a:spcPct val="100000"/>
              </a:lnSpc>
              <a:spcBef>
                <a:spcPts val="0"/>
              </a:spcBef>
              <a:spcAft>
                <a:spcPts val="0"/>
              </a:spcAft>
              <a:buClrTx/>
              <a:buSzTx/>
              <a:buFontTx/>
              <a:buNone/>
              <a:tabLst/>
              <a:defRPr/>
            </a:pPr>
            <a:endParaRPr kumimoji="0" lang="en-US" sz="1400" b="1" i="0" u="none" strike="noStrike" kern="0" cap="none" spc="0" normalizeH="0" baseline="0" noProof="0">
              <a:ln>
                <a:noFill/>
              </a:ln>
              <a:solidFill>
                <a:prstClr val="black"/>
              </a:solidFill>
              <a:effectLst/>
              <a:uLnTx/>
              <a:uFillTx/>
            </a:endParaRPr>
          </a:p>
          <a:p>
            <a:pPr marL="0" marR="0" lvl="0" indent="0" defTabSz="4572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a:ln>
                  <a:noFill/>
                </a:ln>
                <a:solidFill>
                  <a:prstClr val="black"/>
                </a:solidFill>
                <a:effectLst/>
                <a:uLnTx/>
                <a:uFillTx/>
              </a:rPr>
              <a:t>TRACC (Edinburgh Cancer Research) website: </a:t>
            </a:r>
            <a:r>
              <a:rPr kumimoji="0" lang="en-US" sz="1400" b="0" i="0" u="none" strike="noStrike" kern="0" cap="none" spc="0" normalizeH="0" baseline="0" noProof="0">
                <a:ln>
                  <a:noFill/>
                </a:ln>
                <a:solidFill>
                  <a:prstClr val="black"/>
                </a:solidFill>
                <a:effectLst/>
                <a:uLnTx/>
                <a:uFillTx/>
                <a:hlinkClick r:id="rId7"/>
              </a:rPr>
              <a:t>https://www.ed.ac.uk/cancer-centre/graduate-research-and-training/tracc-programme-for-clinicians/tracc-programme-mb-phd</a:t>
            </a:r>
            <a:endParaRPr kumimoji="0" lang="en-US" sz="1400" b="0" i="0" u="none" strike="noStrike" kern="0" cap="none" spc="0" normalizeH="0" baseline="0" noProof="0">
              <a:ln>
                <a:noFill/>
              </a:ln>
              <a:solidFill>
                <a:prstClr val="black"/>
              </a:solidFill>
              <a:effectLst/>
              <a:uLnTx/>
              <a:uFillTx/>
            </a:endParaRPr>
          </a:p>
          <a:p>
            <a:pPr marL="0" marR="0" lvl="0" indent="0" defTabSz="457200" eaLnBrk="1" fontAlgn="auto" latinLnBrk="0" hangingPunct="1">
              <a:lnSpc>
                <a:spcPct val="100000"/>
              </a:lnSpc>
              <a:spcBef>
                <a:spcPts val="0"/>
              </a:spcBef>
              <a:spcAft>
                <a:spcPts val="0"/>
              </a:spcAft>
              <a:buClrTx/>
              <a:buSzTx/>
              <a:buFontTx/>
              <a:buNone/>
              <a:tabLst/>
              <a:defRPr/>
            </a:pPr>
            <a:endParaRPr kumimoji="0" lang="en-US" sz="1400" b="1" i="0" u="none" strike="noStrike" kern="0" cap="none" spc="0" normalizeH="0" baseline="0" noProof="0">
              <a:ln>
                <a:noFill/>
              </a:ln>
              <a:solidFill>
                <a:prstClr val="black"/>
              </a:solidFill>
              <a:effectLst/>
              <a:uLnTx/>
              <a:uFillTx/>
            </a:endParaRPr>
          </a:p>
          <a:p>
            <a:pPr marL="0" marR="0" lvl="0" indent="0" defTabSz="4572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a:ln>
                  <a:noFill/>
                </a:ln>
                <a:solidFill>
                  <a:prstClr val="black"/>
                </a:solidFill>
                <a:effectLst/>
                <a:uLnTx/>
                <a:uFillTx/>
              </a:rPr>
              <a:t>TRACC (</a:t>
            </a:r>
            <a:r>
              <a:rPr lang="en-US" sz="1400" b="1" kern="0">
                <a:solidFill>
                  <a:prstClr val="black"/>
                </a:solidFill>
              </a:rPr>
              <a:t>CRUK Scotland Centre</a:t>
            </a:r>
            <a:r>
              <a:rPr kumimoji="0" lang="en-US" sz="1400" b="1" i="0" u="none" strike="noStrike" kern="0" cap="none" spc="0" normalizeH="0" baseline="0" noProof="0">
                <a:ln>
                  <a:noFill/>
                </a:ln>
                <a:solidFill>
                  <a:prstClr val="black"/>
                </a:solidFill>
                <a:effectLst/>
                <a:uLnTx/>
                <a:uFillTx/>
              </a:rPr>
              <a:t>) website: </a:t>
            </a:r>
            <a:r>
              <a:rPr kumimoji="0" lang="en-US" sz="1400" i="0" u="none" strike="noStrike" kern="0" cap="none" spc="0" normalizeH="0" baseline="0" noProof="0">
                <a:ln>
                  <a:noFill/>
                </a:ln>
                <a:solidFill>
                  <a:prstClr val="black"/>
                </a:solidFill>
                <a:effectLst/>
                <a:uLnTx/>
                <a:uFillTx/>
                <a:hlinkClick r:id="rId8"/>
              </a:rPr>
              <a:t>https://www.crukscotlandcentre.ac.uk/training/tracc-programme-for-clinicians</a:t>
            </a:r>
            <a:endParaRPr kumimoji="0" lang="en-US" sz="1400" i="0" u="none" strike="noStrike" kern="0" cap="none" spc="0" normalizeH="0" baseline="0" noProof="0">
              <a:ln>
                <a:noFill/>
              </a:ln>
              <a:solidFill>
                <a:prstClr val="black"/>
              </a:solidFill>
              <a:effectLst/>
              <a:uLnTx/>
              <a:uFillTx/>
            </a:endParaRPr>
          </a:p>
          <a:p>
            <a:pPr marL="0" marR="0" lvl="0" indent="0" defTabSz="4572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a:ln>
                <a:noFill/>
              </a:ln>
              <a:solidFill>
                <a:prstClr val="black"/>
              </a:solidFill>
              <a:effectLst/>
              <a:uLnTx/>
              <a:uFillTx/>
            </a:endParaRPr>
          </a:p>
        </p:txBody>
      </p:sp>
      <p:pic>
        <p:nvPicPr>
          <p:cNvPr id="18" name="Picture 17"/>
          <p:cNvPicPr>
            <a:picLocks noChangeAspect="1"/>
          </p:cNvPicPr>
          <p:nvPr/>
        </p:nvPicPr>
        <p:blipFill>
          <a:blip r:embed="rId9"/>
          <a:stretch>
            <a:fillRect/>
          </a:stretch>
        </p:blipFill>
        <p:spPr>
          <a:xfrm>
            <a:off x="7242883" y="1776688"/>
            <a:ext cx="4598868" cy="2044371"/>
          </a:xfrm>
          <a:prstGeom prst="rect">
            <a:avLst/>
          </a:prstGeom>
        </p:spPr>
      </p:pic>
    </p:spTree>
    <p:extLst>
      <p:ext uri="{BB962C8B-B14F-4D97-AF65-F5344CB8AC3E}">
        <p14:creationId xmlns:p14="http://schemas.microsoft.com/office/powerpoint/2010/main" val="15712603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TotalTime>
  <Words>327</Words>
  <Application>Microsoft Office PowerPoint</Application>
  <PresentationFormat>Widescreen</PresentationFormat>
  <Paragraphs>17</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University of Edinburgh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Arkadiusz Welman</dc:creator>
  <cp:lastModifiedBy>Arkadiusz Welman</cp:lastModifiedBy>
  <cp:revision>11</cp:revision>
  <dcterms:created xsi:type="dcterms:W3CDTF">2022-11-03T14:08:26Z</dcterms:created>
  <dcterms:modified xsi:type="dcterms:W3CDTF">2024-01-15T13:32:39Z</dcterms:modified>
</cp:coreProperties>
</file>